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60" r:id="rId4"/>
    <p:sldId id="262" r:id="rId5"/>
    <p:sldId id="259"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8748"/>
    <p:restoredTop sz="90762"/>
  </p:normalViewPr>
  <p:slideViewPr>
    <p:cSldViewPr snapToGrid="0" snapToObjects="1">
      <p:cViewPr varScale="1">
        <p:scale>
          <a:sx n="80" d="100"/>
          <a:sy n="80" d="100"/>
        </p:scale>
        <p:origin x="192" y="760"/>
      </p:cViewPr>
      <p:guideLst/>
    </p:cSldViewPr>
  </p:slideViewPr>
  <p:notesTextViewPr>
    <p:cViewPr>
      <p:scale>
        <a:sx n="1" d="1"/>
        <a:sy n="1" d="1"/>
      </p:scale>
      <p:origin x="0" y="0"/>
    </p:cViewPr>
  </p:notesTextViewPr>
  <p:sorterViewPr>
    <p:cViewPr>
      <p:scale>
        <a:sx n="180" d="100"/>
        <a:sy n="180" d="100"/>
      </p:scale>
      <p:origin x="0" y="0"/>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39DCA4-706C-F144-8681-5B5C6E09882E}"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31EA44E3-9EC0-BA48-ADC8-0B1C4B0348E3}">
      <dgm:prSet/>
      <dgm:spPr/>
      <dgm:t>
        <a:bodyPr/>
        <a:lstStyle/>
        <a:p>
          <a:pPr rtl="0"/>
          <a:r>
            <a:rPr lang="en-US" dirty="0" smtClean="0">
              <a:latin typeface="Arial" charset="0"/>
              <a:ea typeface="Arial" charset="0"/>
              <a:cs typeface="Arial" charset="0"/>
            </a:rPr>
            <a:t>Recognition of patterns.</a:t>
          </a:r>
          <a:endParaRPr lang="en-US" dirty="0">
            <a:latin typeface="Arial" charset="0"/>
            <a:ea typeface="Arial" charset="0"/>
            <a:cs typeface="Arial" charset="0"/>
          </a:endParaRPr>
        </a:p>
      </dgm:t>
    </dgm:pt>
    <dgm:pt modelId="{D02904DD-FB0C-AC49-ADD9-AABA8E086CA6}" type="parTrans" cxnId="{F52BF0CF-8848-7743-8E8C-BFCDA431D449}">
      <dgm:prSet/>
      <dgm:spPr/>
      <dgm:t>
        <a:bodyPr/>
        <a:lstStyle/>
        <a:p>
          <a:endParaRPr lang="en-US"/>
        </a:p>
      </dgm:t>
    </dgm:pt>
    <dgm:pt modelId="{6E0F9E27-5E69-B94B-8F98-6C07A43C9FBE}" type="sibTrans" cxnId="{F52BF0CF-8848-7743-8E8C-BFCDA431D449}">
      <dgm:prSet/>
      <dgm:spPr/>
      <dgm:t>
        <a:bodyPr/>
        <a:lstStyle/>
        <a:p>
          <a:endParaRPr lang="en-US"/>
        </a:p>
      </dgm:t>
    </dgm:pt>
    <dgm:pt modelId="{D066667F-3545-4F44-A4A6-520D76CB3E16}">
      <dgm:prSet/>
      <dgm:spPr/>
      <dgm:t>
        <a:bodyPr/>
        <a:lstStyle/>
        <a:p>
          <a:pPr rtl="0"/>
          <a:r>
            <a:rPr lang="en-US" dirty="0" smtClean="0">
              <a:latin typeface="Arial" charset="0"/>
              <a:ea typeface="Arial" charset="0"/>
              <a:cs typeface="Arial" charset="0"/>
            </a:rPr>
            <a:t>Data mining is the process of sorting through large data sets to identify patterns and establish relationships to solve problems through data analysis. Data mining tools allow enterprises to predict future trends.</a:t>
          </a:r>
          <a:endParaRPr lang="en-US" dirty="0">
            <a:latin typeface="Arial" charset="0"/>
            <a:ea typeface="Arial" charset="0"/>
            <a:cs typeface="Arial" charset="0"/>
          </a:endParaRPr>
        </a:p>
      </dgm:t>
    </dgm:pt>
    <dgm:pt modelId="{2D9F2D15-5BF7-A245-B26D-3605C4A1A5C6}" type="parTrans" cxnId="{055601DC-89E5-AD49-8A86-DBDC5D6949F0}">
      <dgm:prSet/>
      <dgm:spPr/>
      <dgm:t>
        <a:bodyPr/>
        <a:lstStyle/>
        <a:p>
          <a:endParaRPr lang="en-US"/>
        </a:p>
      </dgm:t>
    </dgm:pt>
    <dgm:pt modelId="{13B557F7-24EB-DB41-931B-58A7FD4F8AFC}" type="sibTrans" cxnId="{055601DC-89E5-AD49-8A86-DBDC5D6949F0}">
      <dgm:prSet/>
      <dgm:spPr/>
      <dgm:t>
        <a:bodyPr/>
        <a:lstStyle/>
        <a:p>
          <a:endParaRPr lang="en-US"/>
        </a:p>
      </dgm:t>
    </dgm:pt>
    <dgm:pt modelId="{42D509CB-27BC-3843-8AE2-61E6AFE9F1BD}" type="pres">
      <dgm:prSet presAssocID="{1D39DCA4-706C-F144-8681-5B5C6E09882E}" presName="linear" presStyleCnt="0">
        <dgm:presLayoutVars>
          <dgm:animLvl val="lvl"/>
          <dgm:resizeHandles val="exact"/>
        </dgm:presLayoutVars>
      </dgm:prSet>
      <dgm:spPr/>
      <dgm:t>
        <a:bodyPr/>
        <a:lstStyle/>
        <a:p>
          <a:endParaRPr lang="en-US"/>
        </a:p>
      </dgm:t>
    </dgm:pt>
    <dgm:pt modelId="{6551164F-695E-3747-9793-41BF843C8DDB}" type="pres">
      <dgm:prSet presAssocID="{31EA44E3-9EC0-BA48-ADC8-0B1C4B0348E3}" presName="parentText" presStyleLbl="node1" presStyleIdx="0" presStyleCnt="2">
        <dgm:presLayoutVars>
          <dgm:chMax val="0"/>
          <dgm:bulletEnabled val="1"/>
        </dgm:presLayoutVars>
      </dgm:prSet>
      <dgm:spPr/>
      <dgm:t>
        <a:bodyPr/>
        <a:lstStyle/>
        <a:p>
          <a:endParaRPr lang="en-US"/>
        </a:p>
      </dgm:t>
    </dgm:pt>
    <dgm:pt modelId="{63C291F2-1889-7346-8B3C-6678E734AA25}" type="pres">
      <dgm:prSet presAssocID="{6E0F9E27-5E69-B94B-8F98-6C07A43C9FBE}" presName="spacer" presStyleCnt="0"/>
      <dgm:spPr/>
    </dgm:pt>
    <dgm:pt modelId="{249DBF68-D6E8-E540-967F-CCB9A3414879}" type="pres">
      <dgm:prSet presAssocID="{D066667F-3545-4F44-A4A6-520D76CB3E16}" presName="parentText" presStyleLbl="node1" presStyleIdx="1" presStyleCnt="2">
        <dgm:presLayoutVars>
          <dgm:chMax val="0"/>
          <dgm:bulletEnabled val="1"/>
        </dgm:presLayoutVars>
      </dgm:prSet>
      <dgm:spPr/>
      <dgm:t>
        <a:bodyPr/>
        <a:lstStyle/>
        <a:p>
          <a:endParaRPr lang="en-US"/>
        </a:p>
      </dgm:t>
    </dgm:pt>
  </dgm:ptLst>
  <dgm:cxnLst>
    <dgm:cxn modelId="{F52BF0CF-8848-7743-8E8C-BFCDA431D449}" srcId="{1D39DCA4-706C-F144-8681-5B5C6E09882E}" destId="{31EA44E3-9EC0-BA48-ADC8-0B1C4B0348E3}" srcOrd="0" destOrd="0" parTransId="{D02904DD-FB0C-AC49-ADD9-AABA8E086CA6}" sibTransId="{6E0F9E27-5E69-B94B-8F98-6C07A43C9FBE}"/>
    <dgm:cxn modelId="{16B1B5FB-37B1-B74E-A2F5-F15317D638C3}" type="presOf" srcId="{31EA44E3-9EC0-BA48-ADC8-0B1C4B0348E3}" destId="{6551164F-695E-3747-9793-41BF843C8DDB}" srcOrd="0" destOrd="0" presId="urn:microsoft.com/office/officeart/2005/8/layout/vList2"/>
    <dgm:cxn modelId="{055601DC-89E5-AD49-8A86-DBDC5D6949F0}" srcId="{1D39DCA4-706C-F144-8681-5B5C6E09882E}" destId="{D066667F-3545-4F44-A4A6-520D76CB3E16}" srcOrd="1" destOrd="0" parTransId="{2D9F2D15-5BF7-A245-B26D-3605C4A1A5C6}" sibTransId="{13B557F7-24EB-DB41-931B-58A7FD4F8AFC}"/>
    <dgm:cxn modelId="{091D04D6-D2E2-0E4C-9583-95C40C09EF55}" type="presOf" srcId="{D066667F-3545-4F44-A4A6-520D76CB3E16}" destId="{249DBF68-D6E8-E540-967F-CCB9A3414879}" srcOrd="0" destOrd="0" presId="urn:microsoft.com/office/officeart/2005/8/layout/vList2"/>
    <dgm:cxn modelId="{684855CF-BF69-8649-82B5-4A89A63ECAEF}" type="presOf" srcId="{1D39DCA4-706C-F144-8681-5B5C6E09882E}" destId="{42D509CB-27BC-3843-8AE2-61E6AFE9F1BD}" srcOrd="0" destOrd="0" presId="urn:microsoft.com/office/officeart/2005/8/layout/vList2"/>
    <dgm:cxn modelId="{1B22010E-00DC-C44E-BF32-8FF107D542E0}" type="presParOf" srcId="{42D509CB-27BC-3843-8AE2-61E6AFE9F1BD}" destId="{6551164F-695E-3747-9793-41BF843C8DDB}" srcOrd="0" destOrd="0" presId="urn:microsoft.com/office/officeart/2005/8/layout/vList2"/>
    <dgm:cxn modelId="{DBC5756E-105C-6B4F-9AAA-DD9835ED0C57}" type="presParOf" srcId="{42D509CB-27BC-3843-8AE2-61E6AFE9F1BD}" destId="{63C291F2-1889-7346-8B3C-6678E734AA25}" srcOrd="1" destOrd="0" presId="urn:microsoft.com/office/officeart/2005/8/layout/vList2"/>
    <dgm:cxn modelId="{B3DB8AD0-7E6D-7B42-9D75-A92934E7B592}" type="presParOf" srcId="{42D509CB-27BC-3843-8AE2-61E6AFE9F1BD}" destId="{249DBF68-D6E8-E540-967F-CCB9A3414879}"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51164F-695E-3747-9793-41BF843C8DDB}">
      <dsp:nvSpPr>
        <dsp:cNvPr id="0" name=""/>
        <dsp:cNvSpPr/>
      </dsp:nvSpPr>
      <dsp:spPr>
        <a:xfrm>
          <a:off x="0" y="45504"/>
          <a:ext cx="10515600" cy="2085525"/>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lvl="0" algn="l" defTabSz="1377950" rtl="0">
            <a:lnSpc>
              <a:spcPct val="90000"/>
            </a:lnSpc>
            <a:spcBef>
              <a:spcPct val="0"/>
            </a:spcBef>
            <a:spcAft>
              <a:spcPct val="35000"/>
            </a:spcAft>
          </a:pPr>
          <a:r>
            <a:rPr lang="en-US" sz="3100" kern="1200" dirty="0" smtClean="0">
              <a:latin typeface="Arial" charset="0"/>
              <a:ea typeface="Arial" charset="0"/>
              <a:cs typeface="Arial" charset="0"/>
            </a:rPr>
            <a:t>Recognition of patterns.</a:t>
          </a:r>
          <a:endParaRPr lang="en-US" sz="3100" kern="1200" dirty="0">
            <a:latin typeface="Arial" charset="0"/>
            <a:ea typeface="Arial" charset="0"/>
            <a:cs typeface="Arial" charset="0"/>
          </a:endParaRPr>
        </a:p>
      </dsp:txBody>
      <dsp:txXfrm>
        <a:off x="101807" y="147311"/>
        <a:ext cx="10311986" cy="1881911"/>
      </dsp:txXfrm>
    </dsp:sp>
    <dsp:sp modelId="{249DBF68-D6E8-E540-967F-CCB9A3414879}">
      <dsp:nvSpPr>
        <dsp:cNvPr id="0" name=""/>
        <dsp:cNvSpPr/>
      </dsp:nvSpPr>
      <dsp:spPr>
        <a:xfrm>
          <a:off x="0" y="2220309"/>
          <a:ext cx="10515600" cy="2085525"/>
        </a:xfrm>
        <a:prstGeom prst="roundRect">
          <a:avLst/>
        </a:prstGeom>
        <a:gradFill rotWithShape="0">
          <a:gsLst>
            <a:gs pos="0">
              <a:schemeClr val="accent5">
                <a:hueOff val="-7353344"/>
                <a:satOff val="-10228"/>
                <a:lumOff val="-3922"/>
                <a:alphaOff val="0"/>
                <a:satMod val="103000"/>
                <a:lumMod val="102000"/>
                <a:tint val="94000"/>
              </a:schemeClr>
            </a:gs>
            <a:gs pos="50000">
              <a:schemeClr val="accent5">
                <a:hueOff val="-7353344"/>
                <a:satOff val="-10228"/>
                <a:lumOff val="-3922"/>
                <a:alphaOff val="0"/>
                <a:satMod val="110000"/>
                <a:lumMod val="100000"/>
                <a:shade val="100000"/>
              </a:schemeClr>
            </a:gs>
            <a:gs pos="100000">
              <a:schemeClr val="accent5">
                <a:hueOff val="-7353344"/>
                <a:satOff val="-10228"/>
                <a:lumOff val="-392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lvl="0" algn="l" defTabSz="1377950" rtl="0">
            <a:lnSpc>
              <a:spcPct val="90000"/>
            </a:lnSpc>
            <a:spcBef>
              <a:spcPct val="0"/>
            </a:spcBef>
            <a:spcAft>
              <a:spcPct val="35000"/>
            </a:spcAft>
          </a:pPr>
          <a:r>
            <a:rPr lang="en-US" sz="3100" kern="1200" dirty="0" smtClean="0">
              <a:latin typeface="Arial" charset="0"/>
              <a:ea typeface="Arial" charset="0"/>
              <a:cs typeface="Arial" charset="0"/>
            </a:rPr>
            <a:t>Data mining is the process of sorting through large data sets to identify patterns and establish relationships to solve problems through data analysis. Data mining tools allow enterprises to predict future trends.</a:t>
          </a:r>
          <a:endParaRPr lang="en-US" sz="3100" kern="1200" dirty="0">
            <a:latin typeface="Arial" charset="0"/>
            <a:ea typeface="Arial" charset="0"/>
            <a:cs typeface="Arial" charset="0"/>
          </a:endParaRPr>
        </a:p>
      </dsp:txBody>
      <dsp:txXfrm>
        <a:off x="101807" y="2322116"/>
        <a:ext cx="10311986" cy="188191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8635B10-CA7F-DD4E-AF98-37BCE68CB946}" type="datetimeFigureOut">
              <a:rPr lang="en-US" smtClean="0"/>
              <a:t>5/23/17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531298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635B10-CA7F-DD4E-AF98-37BCE68CB946}" type="datetimeFigureOut">
              <a:rPr lang="en-US" smtClean="0"/>
              <a:t>5/23/17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8309772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635B10-CA7F-DD4E-AF98-37BCE68CB946}" type="datetimeFigureOut">
              <a:rPr lang="en-US" smtClean="0"/>
              <a:t>5/23/17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1148551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635B10-CA7F-DD4E-AF98-37BCE68CB946}" type="datetimeFigureOut">
              <a:rPr lang="en-US" smtClean="0"/>
              <a:t>5/23/17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395016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8635B10-CA7F-DD4E-AF98-37BCE68CB946}" type="datetimeFigureOut">
              <a:rPr lang="en-US" smtClean="0"/>
              <a:t>5/23/17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18004918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8635B10-CA7F-DD4E-AF98-37BCE68CB946}" type="datetimeFigureOut">
              <a:rPr lang="en-US" smtClean="0"/>
              <a:t>5/23/17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673848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8635B10-CA7F-DD4E-AF98-37BCE68CB946}" type="datetimeFigureOut">
              <a:rPr lang="en-US" smtClean="0"/>
              <a:t>5/23/17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1682418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8635B10-CA7F-DD4E-AF98-37BCE68CB946}" type="datetimeFigureOut">
              <a:rPr lang="en-US" smtClean="0"/>
              <a:t>5/23/17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487456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635B10-CA7F-DD4E-AF98-37BCE68CB946}" type="datetimeFigureOut">
              <a:rPr lang="en-US" smtClean="0"/>
              <a:t>5/23/17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390638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635B10-CA7F-DD4E-AF98-37BCE68CB946}" type="datetimeFigureOut">
              <a:rPr lang="en-US" smtClean="0"/>
              <a:t>5/23/17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1563379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635B10-CA7F-DD4E-AF98-37BCE68CB946}" type="datetimeFigureOut">
              <a:rPr lang="en-US" smtClean="0"/>
              <a:t>5/23/17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125375977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635B10-CA7F-DD4E-AF98-37BCE68CB946}" type="datetimeFigureOut">
              <a:rPr lang="en-US" smtClean="0"/>
              <a:t>5/23/17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2E9C23-715E-C14D-8680-57F143381429}" type="slidenum">
              <a:rPr lang="en-US" smtClean="0"/>
              <a:t>‹#›</a:t>
            </a:fld>
            <a:endParaRPr lang="en-US"/>
          </a:p>
        </p:txBody>
      </p:sp>
    </p:spTree>
    <p:extLst>
      <p:ext uri="{BB962C8B-B14F-4D97-AF65-F5344CB8AC3E}">
        <p14:creationId xmlns:p14="http://schemas.microsoft.com/office/powerpoint/2010/main" val="11466680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latin typeface="Lucida Sans" charset="0"/>
                <a:ea typeface="Lucida Sans" charset="0"/>
                <a:cs typeface="Lucida Sans" charset="0"/>
              </a:rPr>
              <a:t>Data Mining</a:t>
            </a:r>
            <a:endParaRPr lang="en-US" dirty="0">
              <a:latin typeface="Lucida Sans" charset="0"/>
              <a:ea typeface="Lucida Sans" charset="0"/>
              <a:cs typeface="Lucida Sans" charset="0"/>
            </a:endParaRPr>
          </a:p>
        </p:txBody>
      </p:sp>
      <p:sp>
        <p:nvSpPr>
          <p:cNvPr id="3" name="Subtitle 2"/>
          <p:cNvSpPr>
            <a:spLocks noGrp="1"/>
          </p:cNvSpPr>
          <p:nvPr>
            <p:ph type="subTitle" idx="1"/>
          </p:nvPr>
        </p:nvSpPr>
        <p:spPr/>
        <p:txBody>
          <a:bodyPr/>
          <a:lstStyle/>
          <a:p>
            <a:r>
              <a:rPr lang="en-US" dirty="0" smtClean="0">
                <a:latin typeface="Lucida Sans" charset="0"/>
                <a:ea typeface="Lucida Sans" charset="0"/>
                <a:cs typeface="Lucida Sans" charset="0"/>
              </a:rPr>
              <a:t>By Intellij System Solution Sdn. Bhd.</a:t>
            </a:r>
            <a:endParaRPr lang="en-US" dirty="0">
              <a:latin typeface="Lucida Sans" charset="0"/>
              <a:ea typeface="Lucida Sans" charset="0"/>
              <a:cs typeface="Lucida Sans" charset="0"/>
            </a:endParaRPr>
          </a:p>
        </p:txBody>
      </p:sp>
    </p:spTree>
    <p:extLst>
      <p:ext uri="{BB962C8B-B14F-4D97-AF65-F5344CB8AC3E}">
        <p14:creationId xmlns:p14="http://schemas.microsoft.com/office/powerpoint/2010/main" val="2955071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Data Mining?</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71064101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86567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3425124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Lucida Sans" charset="0"/>
                <a:ea typeface="Lucida Sans" charset="0"/>
                <a:cs typeface="Lucida Sans" charset="0"/>
              </a:rPr>
              <a:t>Industries</a:t>
            </a:r>
            <a:endParaRPr lang="en-US" dirty="0">
              <a:latin typeface="Lucida Sans" charset="0"/>
              <a:ea typeface="Lucida Sans" charset="0"/>
              <a:cs typeface="Lucida Sans" charset="0"/>
            </a:endParaRPr>
          </a:p>
        </p:txBody>
      </p:sp>
      <p:pic>
        <p:nvPicPr>
          <p:cNvPr id="4" name="Picture 3"/>
          <p:cNvPicPr>
            <a:picLocks noChangeAspect="1"/>
          </p:cNvPicPr>
          <p:nvPr/>
        </p:nvPicPr>
        <p:blipFill>
          <a:blip r:embed="rId2"/>
          <a:stretch>
            <a:fillRect/>
          </a:stretch>
        </p:blipFill>
        <p:spPr>
          <a:xfrm>
            <a:off x="2544749" y="1308579"/>
            <a:ext cx="7102502" cy="5549421"/>
          </a:xfrm>
          <a:prstGeom prst="rect">
            <a:avLst/>
          </a:prstGeom>
        </p:spPr>
      </p:pic>
    </p:spTree>
    <p:extLst>
      <p:ext uri="{BB962C8B-B14F-4D97-AF65-F5344CB8AC3E}">
        <p14:creationId xmlns:p14="http://schemas.microsoft.com/office/powerpoint/2010/main" val="1758465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Lucida Sans" charset="0"/>
                <a:ea typeface="Lucida Sans" charset="0"/>
                <a:cs typeface="Lucida Sans" charset="0"/>
              </a:rPr>
              <a:t>Applications</a:t>
            </a:r>
            <a:endParaRPr lang="en-US" dirty="0">
              <a:latin typeface="Lucida Sans" charset="0"/>
              <a:ea typeface="Lucida Sans" charset="0"/>
              <a:cs typeface="Lucida Sans" charset="0"/>
            </a:endParaRPr>
          </a:p>
        </p:txBody>
      </p:sp>
      <p:pic>
        <p:nvPicPr>
          <p:cNvPr id="4" name="Picture 3"/>
          <p:cNvPicPr>
            <a:picLocks noChangeAspect="1"/>
          </p:cNvPicPr>
          <p:nvPr/>
        </p:nvPicPr>
        <p:blipFill>
          <a:blip r:embed="rId2"/>
          <a:stretch>
            <a:fillRect/>
          </a:stretch>
        </p:blipFill>
        <p:spPr>
          <a:xfrm>
            <a:off x="2286000" y="1461247"/>
            <a:ext cx="7620000" cy="4876800"/>
          </a:xfrm>
          <a:prstGeom prst="rect">
            <a:avLst/>
          </a:prstGeom>
        </p:spPr>
      </p:pic>
    </p:spTree>
    <p:extLst>
      <p:ext uri="{BB962C8B-B14F-4D97-AF65-F5344CB8AC3E}">
        <p14:creationId xmlns:p14="http://schemas.microsoft.com/office/powerpoint/2010/main" val="293957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Lucida Sans" charset="0"/>
                <a:ea typeface="Lucida Sans" charset="0"/>
                <a:cs typeface="Lucida Sans" charset="0"/>
              </a:rPr>
              <a:t>Typical Data Mining System</a:t>
            </a:r>
          </a:p>
        </p:txBody>
      </p:sp>
      <p:grpSp>
        <p:nvGrpSpPr>
          <p:cNvPr id="4" name="Group 3"/>
          <p:cNvGrpSpPr>
            <a:grpSpLocks/>
          </p:cNvGrpSpPr>
          <p:nvPr/>
        </p:nvGrpSpPr>
        <p:grpSpPr bwMode="auto">
          <a:xfrm>
            <a:off x="2895600" y="1376082"/>
            <a:ext cx="6400800" cy="5181600"/>
            <a:chOff x="960" y="768"/>
            <a:chExt cx="4032" cy="3264"/>
          </a:xfrm>
        </p:grpSpPr>
        <p:sp>
          <p:nvSpPr>
            <p:cNvPr id="5" name="Rectangle 4"/>
            <p:cNvSpPr>
              <a:spLocks noChangeArrowheads="1"/>
            </p:cNvSpPr>
            <p:nvPr/>
          </p:nvSpPr>
          <p:spPr bwMode="auto">
            <a:xfrm>
              <a:off x="960" y="2928"/>
              <a:ext cx="3600" cy="240"/>
            </a:xfrm>
            <a:prstGeom prst="rect">
              <a:avLst/>
            </a:prstGeom>
            <a:solidFill>
              <a:schemeClr val="bg1"/>
            </a:solidFill>
            <a:ln w="6350">
              <a:solidFill>
                <a:schemeClr val="tx1"/>
              </a:solidFill>
              <a:prstDash val="sysDot"/>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 name="Text Box 5"/>
            <p:cNvSpPr txBox="1">
              <a:spLocks noChangeArrowheads="1"/>
            </p:cNvSpPr>
            <p:nvPr/>
          </p:nvSpPr>
          <p:spPr bwMode="auto">
            <a:xfrm>
              <a:off x="1344" y="2928"/>
              <a:ext cx="3024"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50000"/>
                </a:spcBef>
              </a:pPr>
              <a:r>
                <a:rPr lang="en-US" altLang="en-US" sz="1800" b="1">
                  <a:latin typeface="Times New Roman" charset="0"/>
                </a:rPr>
                <a:t>data cleaning, integration, and selection</a:t>
              </a:r>
            </a:p>
          </p:txBody>
        </p:sp>
        <p:grpSp>
          <p:nvGrpSpPr>
            <p:cNvPr id="7" name="Group 6"/>
            <p:cNvGrpSpPr>
              <a:grpSpLocks/>
            </p:cNvGrpSpPr>
            <p:nvPr/>
          </p:nvGrpSpPr>
          <p:grpSpPr bwMode="auto">
            <a:xfrm>
              <a:off x="2160" y="3360"/>
              <a:ext cx="480" cy="672"/>
              <a:chOff x="2256" y="3312"/>
              <a:chExt cx="576" cy="816"/>
            </a:xfrm>
          </p:grpSpPr>
          <p:sp>
            <p:nvSpPr>
              <p:cNvPr id="49" name="Rectangle 7"/>
              <p:cNvSpPr>
                <a:spLocks noChangeArrowheads="1"/>
              </p:cNvSpPr>
              <p:nvPr/>
            </p:nvSpPr>
            <p:spPr bwMode="auto">
              <a:xfrm>
                <a:off x="2256" y="3456"/>
                <a:ext cx="576" cy="528"/>
              </a:xfrm>
              <a:prstGeom prst="rect">
                <a:avLst/>
              </a:prstGeom>
              <a:solidFill>
                <a:srgbClr val="00CC66"/>
              </a:solidFill>
              <a:ln w="12700">
                <a:solidFill>
                  <a:schemeClr val="tx1"/>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50" name="Oval 8"/>
              <p:cNvSpPr>
                <a:spLocks noChangeArrowheads="1"/>
              </p:cNvSpPr>
              <p:nvPr/>
            </p:nvSpPr>
            <p:spPr bwMode="auto">
              <a:xfrm>
                <a:off x="2256" y="3312"/>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51" name="Oval 9"/>
              <p:cNvSpPr>
                <a:spLocks noChangeArrowheads="1"/>
              </p:cNvSpPr>
              <p:nvPr/>
            </p:nvSpPr>
            <p:spPr bwMode="auto">
              <a:xfrm>
                <a:off x="2256" y="3888"/>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8" name="Group 10"/>
            <p:cNvGrpSpPr>
              <a:grpSpLocks/>
            </p:cNvGrpSpPr>
            <p:nvPr/>
          </p:nvGrpSpPr>
          <p:grpSpPr bwMode="auto">
            <a:xfrm>
              <a:off x="1392" y="3360"/>
              <a:ext cx="480" cy="672"/>
              <a:chOff x="2256" y="3312"/>
              <a:chExt cx="576" cy="816"/>
            </a:xfrm>
          </p:grpSpPr>
          <p:sp>
            <p:nvSpPr>
              <p:cNvPr id="46" name="Rectangle 11"/>
              <p:cNvSpPr>
                <a:spLocks noChangeArrowheads="1"/>
              </p:cNvSpPr>
              <p:nvPr/>
            </p:nvSpPr>
            <p:spPr bwMode="auto">
              <a:xfrm>
                <a:off x="2256" y="3456"/>
                <a:ext cx="576" cy="528"/>
              </a:xfrm>
              <a:prstGeom prst="rect">
                <a:avLst/>
              </a:prstGeom>
              <a:solidFill>
                <a:srgbClr val="00CC66"/>
              </a:solidFill>
              <a:ln w="12700">
                <a:solidFill>
                  <a:schemeClr val="tx1"/>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7" name="Oval 12"/>
              <p:cNvSpPr>
                <a:spLocks noChangeArrowheads="1"/>
              </p:cNvSpPr>
              <p:nvPr/>
            </p:nvSpPr>
            <p:spPr bwMode="auto">
              <a:xfrm>
                <a:off x="2256" y="3312"/>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8" name="Oval 13"/>
              <p:cNvSpPr>
                <a:spLocks noChangeArrowheads="1"/>
              </p:cNvSpPr>
              <p:nvPr/>
            </p:nvSpPr>
            <p:spPr bwMode="auto">
              <a:xfrm>
                <a:off x="2256" y="3888"/>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9" name="Group 14"/>
            <p:cNvGrpSpPr>
              <a:grpSpLocks/>
            </p:cNvGrpSpPr>
            <p:nvPr/>
          </p:nvGrpSpPr>
          <p:grpSpPr bwMode="auto">
            <a:xfrm>
              <a:off x="2880" y="3360"/>
              <a:ext cx="480" cy="672"/>
              <a:chOff x="2256" y="3312"/>
              <a:chExt cx="576" cy="816"/>
            </a:xfrm>
          </p:grpSpPr>
          <p:sp>
            <p:nvSpPr>
              <p:cNvPr id="43" name="Rectangle 15"/>
              <p:cNvSpPr>
                <a:spLocks noChangeArrowheads="1"/>
              </p:cNvSpPr>
              <p:nvPr/>
            </p:nvSpPr>
            <p:spPr bwMode="auto">
              <a:xfrm>
                <a:off x="2256" y="3456"/>
                <a:ext cx="576" cy="528"/>
              </a:xfrm>
              <a:prstGeom prst="rect">
                <a:avLst/>
              </a:prstGeom>
              <a:solidFill>
                <a:srgbClr val="00CC66"/>
              </a:solidFill>
              <a:ln w="12700">
                <a:solidFill>
                  <a:schemeClr val="tx1"/>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4" name="Oval 16"/>
              <p:cNvSpPr>
                <a:spLocks noChangeArrowheads="1"/>
              </p:cNvSpPr>
              <p:nvPr/>
            </p:nvSpPr>
            <p:spPr bwMode="auto">
              <a:xfrm>
                <a:off x="2256" y="3312"/>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5" name="Oval 17"/>
              <p:cNvSpPr>
                <a:spLocks noChangeArrowheads="1"/>
              </p:cNvSpPr>
              <p:nvPr/>
            </p:nvSpPr>
            <p:spPr bwMode="auto">
              <a:xfrm>
                <a:off x="2256" y="3888"/>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10" name="Group 18"/>
            <p:cNvGrpSpPr>
              <a:grpSpLocks/>
            </p:cNvGrpSpPr>
            <p:nvPr/>
          </p:nvGrpSpPr>
          <p:grpSpPr bwMode="auto">
            <a:xfrm>
              <a:off x="3600" y="3360"/>
              <a:ext cx="480" cy="672"/>
              <a:chOff x="2256" y="3312"/>
              <a:chExt cx="576" cy="816"/>
            </a:xfrm>
          </p:grpSpPr>
          <p:sp>
            <p:nvSpPr>
              <p:cNvPr id="40" name="Rectangle 19"/>
              <p:cNvSpPr>
                <a:spLocks noChangeArrowheads="1"/>
              </p:cNvSpPr>
              <p:nvPr/>
            </p:nvSpPr>
            <p:spPr bwMode="auto">
              <a:xfrm>
                <a:off x="2256" y="3456"/>
                <a:ext cx="576" cy="528"/>
              </a:xfrm>
              <a:prstGeom prst="rect">
                <a:avLst/>
              </a:prstGeom>
              <a:solidFill>
                <a:srgbClr val="00CC66"/>
              </a:solidFill>
              <a:ln w="12700">
                <a:solidFill>
                  <a:schemeClr val="tx1"/>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 name="Oval 20"/>
              <p:cNvSpPr>
                <a:spLocks noChangeArrowheads="1"/>
              </p:cNvSpPr>
              <p:nvPr/>
            </p:nvSpPr>
            <p:spPr bwMode="auto">
              <a:xfrm>
                <a:off x="2256" y="3312"/>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2" name="Oval 21"/>
              <p:cNvSpPr>
                <a:spLocks noChangeArrowheads="1"/>
              </p:cNvSpPr>
              <p:nvPr/>
            </p:nvSpPr>
            <p:spPr bwMode="auto">
              <a:xfrm>
                <a:off x="2256" y="3888"/>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11" name="Group 22"/>
            <p:cNvGrpSpPr>
              <a:grpSpLocks/>
            </p:cNvGrpSpPr>
            <p:nvPr/>
          </p:nvGrpSpPr>
          <p:grpSpPr bwMode="auto">
            <a:xfrm>
              <a:off x="1488" y="768"/>
              <a:ext cx="3504" cy="2064"/>
              <a:chOff x="1584" y="960"/>
              <a:chExt cx="3504" cy="2064"/>
            </a:xfrm>
          </p:grpSpPr>
          <p:sp>
            <p:nvSpPr>
              <p:cNvPr id="20" name="Line 23"/>
              <p:cNvSpPr>
                <a:spLocks noChangeShapeType="1"/>
              </p:cNvSpPr>
              <p:nvPr/>
            </p:nvSpPr>
            <p:spPr bwMode="auto">
              <a:xfrm>
                <a:off x="2112" y="2400"/>
                <a:ext cx="0" cy="192"/>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 name="Line 24"/>
              <p:cNvSpPr>
                <a:spLocks noChangeShapeType="1"/>
              </p:cNvSpPr>
              <p:nvPr/>
            </p:nvSpPr>
            <p:spPr bwMode="auto">
              <a:xfrm>
                <a:off x="3792" y="2400"/>
                <a:ext cx="720" cy="0"/>
              </a:xfrm>
              <a:prstGeom prst="line">
                <a:avLst/>
              </a:prstGeom>
              <a:noFill/>
              <a:ln w="38100">
                <a:solidFill>
                  <a:schemeClr val="tx1"/>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2" name="Line 25"/>
              <p:cNvSpPr>
                <a:spLocks noChangeShapeType="1"/>
              </p:cNvSpPr>
              <p:nvPr/>
            </p:nvSpPr>
            <p:spPr bwMode="auto">
              <a:xfrm>
                <a:off x="3360" y="1920"/>
                <a:ext cx="0" cy="192"/>
              </a:xfrm>
              <a:prstGeom prst="line">
                <a:avLst/>
              </a:prstGeom>
              <a:noFill/>
              <a:ln w="3810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 name="Rectangle 26"/>
              <p:cNvSpPr>
                <a:spLocks noChangeArrowheads="1"/>
              </p:cNvSpPr>
              <p:nvPr/>
            </p:nvSpPr>
            <p:spPr bwMode="auto">
              <a:xfrm>
                <a:off x="1632" y="2592"/>
                <a:ext cx="2208" cy="432"/>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4" name="Text Box 27"/>
              <p:cNvSpPr txBox="1">
                <a:spLocks noChangeArrowheads="1"/>
              </p:cNvSpPr>
              <p:nvPr/>
            </p:nvSpPr>
            <p:spPr bwMode="auto">
              <a:xfrm>
                <a:off x="1680" y="2592"/>
                <a:ext cx="2112" cy="4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lnSpc>
                    <a:spcPct val="90000"/>
                  </a:lnSpc>
                  <a:spcBef>
                    <a:spcPct val="50000"/>
                  </a:spcBef>
                </a:pPr>
                <a:r>
                  <a:rPr lang="en-US" altLang="en-US" sz="2000"/>
                  <a:t>Database or Data Warehouse Server</a:t>
                </a:r>
              </a:p>
            </p:txBody>
          </p:sp>
          <p:sp>
            <p:nvSpPr>
              <p:cNvPr id="25" name="Rectangle 28"/>
              <p:cNvSpPr>
                <a:spLocks noChangeArrowheads="1"/>
              </p:cNvSpPr>
              <p:nvPr/>
            </p:nvSpPr>
            <p:spPr bwMode="auto">
              <a:xfrm>
                <a:off x="1584" y="2112"/>
                <a:ext cx="2208" cy="336"/>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2000"/>
                  <a:t>Data Mining Engine</a:t>
                </a:r>
              </a:p>
            </p:txBody>
          </p:sp>
          <p:sp>
            <p:nvSpPr>
              <p:cNvPr id="26" name="Rectangle 29"/>
              <p:cNvSpPr>
                <a:spLocks noChangeArrowheads="1"/>
              </p:cNvSpPr>
              <p:nvPr/>
            </p:nvSpPr>
            <p:spPr bwMode="auto">
              <a:xfrm>
                <a:off x="1584" y="1632"/>
                <a:ext cx="2256" cy="288"/>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2000"/>
                  <a:t>Pattern Evaluation</a:t>
                </a:r>
              </a:p>
            </p:txBody>
          </p:sp>
          <p:sp>
            <p:nvSpPr>
              <p:cNvPr id="27" name="Rectangle 30"/>
              <p:cNvSpPr>
                <a:spLocks noChangeArrowheads="1"/>
              </p:cNvSpPr>
              <p:nvPr/>
            </p:nvSpPr>
            <p:spPr bwMode="auto">
              <a:xfrm>
                <a:off x="1584" y="1152"/>
                <a:ext cx="2304" cy="288"/>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2000"/>
                  <a:t>Graphical User Interface</a:t>
                </a:r>
              </a:p>
            </p:txBody>
          </p:sp>
          <p:sp>
            <p:nvSpPr>
              <p:cNvPr id="28" name="Line 31"/>
              <p:cNvSpPr>
                <a:spLocks noChangeShapeType="1"/>
              </p:cNvSpPr>
              <p:nvPr/>
            </p:nvSpPr>
            <p:spPr bwMode="auto">
              <a:xfrm>
                <a:off x="2112" y="1440"/>
                <a:ext cx="0" cy="192"/>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 name="Line 32"/>
              <p:cNvSpPr>
                <a:spLocks noChangeShapeType="1"/>
              </p:cNvSpPr>
              <p:nvPr/>
            </p:nvSpPr>
            <p:spPr bwMode="auto">
              <a:xfrm>
                <a:off x="2112" y="960"/>
                <a:ext cx="0" cy="192"/>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 name="Line 33"/>
              <p:cNvSpPr>
                <a:spLocks noChangeShapeType="1"/>
              </p:cNvSpPr>
              <p:nvPr/>
            </p:nvSpPr>
            <p:spPr bwMode="auto">
              <a:xfrm>
                <a:off x="3360" y="1440"/>
                <a:ext cx="0" cy="192"/>
              </a:xfrm>
              <a:prstGeom prst="line">
                <a:avLst/>
              </a:prstGeom>
              <a:noFill/>
              <a:ln w="3810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 name="Line 34"/>
              <p:cNvSpPr>
                <a:spLocks noChangeShapeType="1"/>
              </p:cNvSpPr>
              <p:nvPr/>
            </p:nvSpPr>
            <p:spPr bwMode="auto">
              <a:xfrm>
                <a:off x="3360" y="960"/>
                <a:ext cx="0" cy="192"/>
              </a:xfrm>
              <a:prstGeom prst="line">
                <a:avLst/>
              </a:prstGeom>
              <a:noFill/>
              <a:ln w="3810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 name="Line 35"/>
              <p:cNvSpPr>
                <a:spLocks noChangeShapeType="1"/>
              </p:cNvSpPr>
              <p:nvPr/>
            </p:nvSpPr>
            <p:spPr bwMode="auto">
              <a:xfrm>
                <a:off x="3840" y="1872"/>
                <a:ext cx="672" cy="240"/>
              </a:xfrm>
              <a:prstGeom prst="line">
                <a:avLst/>
              </a:prstGeom>
              <a:noFill/>
              <a:ln w="38100">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33" name="Line 36"/>
              <p:cNvSpPr>
                <a:spLocks noChangeShapeType="1"/>
              </p:cNvSpPr>
              <p:nvPr/>
            </p:nvSpPr>
            <p:spPr bwMode="auto">
              <a:xfrm>
                <a:off x="3840" y="2016"/>
                <a:ext cx="672" cy="240"/>
              </a:xfrm>
              <a:prstGeom prst="line">
                <a:avLst/>
              </a:prstGeom>
              <a:noFill/>
              <a:ln w="38100">
                <a:solidFill>
                  <a:schemeClr val="tx1"/>
                </a:solidFill>
                <a:miter lim="800000"/>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34" name="Rectangle 37"/>
              <p:cNvSpPr>
                <a:spLocks noChangeArrowheads="1"/>
              </p:cNvSpPr>
              <p:nvPr/>
            </p:nvSpPr>
            <p:spPr bwMode="auto">
              <a:xfrm>
                <a:off x="4512" y="1968"/>
                <a:ext cx="576" cy="528"/>
              </a:xfrm>
              <a:prstGeom prst="rect">
                <a:avLst/>
              </a:prstGeom>
              <a:solidFill>
                <a:srgbClr val="00CC66"/>
              </a:solidFill>
              <a:ln w="12700">
                <a:solidFill>
                  <a:schemeClr val="tx1"/>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endParaRPr lang="en-US" altLang="en-US" sz="2000" b="1"/>
              </a:p>
            </p:txBody>
          </p:sp>
          <p:sp>
            <p:nvSpPr>
              <p:cNvPr id="35" name="Oval 38"/>
              <p:cNvSpPr>
                <a:spLocks noChangeArrowheads="1"/>
              </p:cNvSpPr>
              <p:nvPr/>
            </p:nvSpPr>
            <p:spPr bwMode="auto">
              <a:xfrm>
                <a:off x="4512" y="1872"/>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 name="Oval 39"/>
              <p:cNvSpPr>
                <a:spLocks noChangeArrowheads="1"/>
              </p:cNvSpPr>
              <p:nvPr/>
            </p:nvSpPr>
            <p:spPr bwMode="auto">
              <a:xfrm>
                <a:off x="4512" y="2400"/>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7" name="Text Box 40"/>
              <p:cNvSpPr txBox="1">
                <a:spLocks noChangeArrowheads="1"/>
              </p:cNvSpPr>
              <p:nvPr/>
            </p:nvSpPr>
            <p:spPr bwMode="auto">
              <a:xfrm>
                <a:off x="4560" y="1967"/>
                <a:ext cx="528" cy="5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altLang="en-US" sz="1800"/>
                  <a:t>Knowledge-Base</a:t>
                </a:r>
              </a:p>
            </p:txBody>
          </p:sp>
          <p:sp>
            <p:nvSpPr>
              <p:cNvPr id="38" name="Line 41"/>
              <p:cNvSpPr>
                <a:spLocks noChangeShapeType="1"/>
              </p:cNvSpPr>
              <p:nvPr/>
            </p:nvSpPr>
            <p:spPr bwMode="auto">
              <a:xfrm>
                <a:off x="3360" y="2400"/>
                <a:ext cx="0" cy="192"/>
              </a:xfrm>
              <a:prstGeom prst="line">
                <a:avLst/>
              </a:prstGeom>
              <a:noFill/>
              <a:ln w="3810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9" name="Line 42"/>
              <p:cNvSpPr>
                <a:spLocks noChangeShapeType="1"/>
              </p:cNvSpPr>
              <p:nvPr/>
            </p:nvSpPr>
            <p:spPr bwMode="auto">
              <a:xfrm>
                <a:off x="2112" y="1920"/>
                <a:ext cx="0" cy="192"/>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12" name="Line 43"/>
            <p:cNvSpPr>
              <a:spLocks noChangeShapeType="1"/>
            </p:cNvSpPr>
            <p:nvPr/>
          </p:nvSpPr>
          <p:spPr bwMode="auto">
            <a:xfrm flipH="1">
              <a:off x="1680" y="2832"/>
              <a:ext cx="768" cy="624"/>
            </a:xfrm>
            <a:prstGeom prst="line">
              <a:avLst/>
            </a:prstGeom>
            <a:noFill/>
            <a:ln w="635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3" name="Line 44"/>
            <p:cNvSpPr>
              <a:spLocks noChangeShapeType="1"/>
            </p:cNvSpPr>
            <p:nvPr/>
          </p:nvSpPr>
          <p:spPr bwMode="auto">
            <a:xfrm flipH="1">
              <a:off x="2400" y="2832"/>
              <a:ext cx="288" cy="624"/>
            </a:xfrm>
            <a:prstGeom prst="line">
              <a:avLst/>
            </a:prstGeom>
            <a:noFill/>
            <a:ln w="635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4" name="Line 45"/>
            <p:cNvSpPr>
              <a:spLocks noChangeShapeType="1"/>
            </p:cNvSpPr>
            <p:nvPr/>
          </p:nvSpPr>
          <p:spPr bwMode="auto">
            <a:xfrm>
              <a:off x="2784" y="2832"/>
              <a:ext cx="336" cy="672"/>
            </a:xfrm>
            <a:prstGeom prst="line">
              <a:avLst/>
            </a:prstGeom>
            <a:noFill/>
            <a:ln w="635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5" name="Text Box 46"/>
            <p:cNvSpPr txBox="1">
              <a:spLocks noChangeArrowheads="1"/>
            </p:cNvSpPr>
            <p:nvPr/>
          </p:nvSpPr>
          <p:spPr bwMode="auto">
            <a:xfrm>
              <a:off x="1296" y="3609"/>
              <a:ext cx="843"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altLang="en-US" sz="1800" b="1">
                  <a:solidFill>
                    <a:srgbClr val="000099"/>
                  </a:solidFill>
                  <a:latin typeface="Times New Roman" charset="0"/>
                </a:rPr>
                <a:t>Database</a:t>
              </a:r>
            </a:p>
          </p:txBody>
        </p:sp>
        <p:sp>
          <p:nvSpPr>
            <p:cNvPr id="16" name="Text Box 47"/>
            <p:cNvSpPr txBox="1">
              <a:spLocks noChangeArrowheads="1"/>
            </p:cNvSpPr>
            <p:nvPr/>
          </p:nvSpPr>
          <p:spPr bwMode="auto">
            <a:xfrm>
              <a:off x="1920" y="3552"/>
              <a:ext cx="912" cy="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r>
                <a:rPr lang="en-US" altLang="en-US" sz="1600" b="1">
                  <a:solidFill>
                    <a:srgbClr val="000099"/>
                  </a:solidFill>
                  <a:latin typeface="Times New Roman" charset="0"/>
                </a:rPr>
                <a:t>Data </a:t>
              </a:r>
            </a:p>
            <a:p>
              <a:pPr algn="ctr"/>
              <a:r>
                <a:rPr lang="en-US" altLang="en-US" sz="1600" b="1">
                  <a:solidFill>
                    <a:srgbClr val="000099"/>
                  </a:solidFill>
                  <a:latin typeface="Times New Roman" charset="0"/>
                </a:rPr>
                <a:t>Warehouse</a:t>
              </a:r>
            </a:p>
          </p:txBody>
        </p:sp>
        <p:sp>
          <p:nvSpPr>
            <p:cNvPr id="17" name="Line 48"/>
            <p:cNvSpPr>
              <a:spLocks noChangeShapeType="1"/>
            </p:cNvSpPr>
            <p:nvPr/>
          </p:nvSpPr>
          <p:spPr bwMode="auto">
            <a:xfrm>
              <a:off x="3024" y="2832"/>
              <a:ext cx="816" cy="624"/>
            </a:xfrm>
            <a:prstGeom prst="line">
              <a:avLst/>
            </a:prstGeom>
            <a:noFill/>
            <a:ln w="635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8" name="Text Box 49"/>
            <p:cNvSpPr txBox="1">
              <a:spLocks noChangeArrowheads="1"/>
            </p:cNvSpPr>
            <p:nvPr/>
          </p:nvSpPr>
          <p:spPr bwMode="auto">
            <a:xfrm>
              <a:off x="2640" y="3552"/>
              <a:ext cx="912" cy="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r>
                <a:rPr lang="en-US" altLang="en-US" sz="1600" b="1">
                  <a:solidFill>
                    <a:srgbClr val="000099"/>
                  </a:solidFill>
                  <a:latin typeface="Times New Roman" charset="0"/>
                </a:rPr>
                <a:t>World-Wide</a:t>
              </a:r>
            </a:p>
            <a:p>
              <a:pPr algn="ctr"/>
              <a:r>
                <a:rPr lang="en-US" altLang="en-US" sz="1600" b="1">
                  <a:solidFill>
                    <a:srgbClr val="000099"/>
                  </a:solidFill>
                  <a:latin typeface="Times New Roman" charset="0"/>
                </a:rPr>
                <a:t>Web</a:t>
              </a:r>
            </a:p>
          </p:txBody>
        </p:sp>
        <p:sp>
          <p:nvSpPr>
            <p:cNvPr id="19" name="Text Box 50"/>
            <p:cNvSpPr txBox="1">
              <a:spLocks noChangeArrowheads="1"/>
            </p:cNvSpPr>
            <p:nvPr/>
          </p:nvSpPr>
          <p:spPr bwMode="auto">
            <a:xfrm>
              <a:off x="3408" y="3522"/>
              <a:ext cx="912" cy="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r>
                <a:rPr lang="en-US" altLang="en-US" sz="1600" b="1">
                  <a:solidFill>
                    <a:srgbClr val="000099"/>
                  </a:solidFill>
                  <a:latin typeface="Times New Roman" charset="0"/>
                </a:rPr>
                <a:t>Other Info</a:t>
              </a:r>
            </a:p>
            <a:p>
              <a:pPr algn="ctr"/>
              <a:r>
                <a:rPr lang="en-US" altLang="en-US" sz="1600" b="1">
                  <a:solidFill>
                    <a:srgbClr val="000099"/>
                  </a:solidFill>
                  <a:latin typeface="Times New Roman" charset="0"/>
                </a:rPr>
                <a:t>Repositories</a:t>
              </a:r>
            </a:p>
          </p:txBody>
        </p:sp>
      </p:grpSp>
    </p:spTree>
    <p:extLst>
      <p:ext uri="{BB962C8B-B14F-4D97-AF65-F5344CB8AC3E}">
        <p14:creationId xmlns:p14="http://schemas.microsoft.com/office/powerpoint/2010/main" val="6340876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TotalTime>
  <Words>88</Words>
  <Application>Microsoft Macintosh PowerPoint</Application>
  <PresentationFormat>Widescreen</PresentationFormat>
  <Paragraphs>21</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Calibri</vt:lpstr>
      <vt:lpstr>Calibri Light</vt:lpstr>
      <vt:lpstr>Lucida Sans</vt:lpstr>
      <vt:lpstr>Times New Roman</vt:lpstr>
      <vt:lpstr>Arial</vt:lpstr>
      <vt:lpstr>Office Theme</vt:lpstr>
      <vt:lpstr>Data Mining</vt:lpstr>
      <vt:lpstr>What is Data Mining?</vt:lpstr>
      <vt:lpstr>PowerPoint Presentation</vt:lpstr>
      <vt:lpstr>Industries</vt:lpstr>
      <vt:lpstr>Applications</vt:lpstr>
      <vt:lpstr>Typical Data Mining System</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Mining</dc:title>
  <dc:creator>Microsoft Office User</dc:creator>
  <cp:lastModifiedBy>Microsoft Office User</cp:lastModifiedBy>
  <cp:revision>19</cp:revision>
  <dcterms:created xsi:type="dcterms:W3CDTF">2017-04-02T03:24:34Z</dcterms:created>
  <dcterms:modified xsi:type="dcterms:W3CDTF">2017-05-23T08:51:07Z</dcterms:modified>
</cp:coreProperties>
</file>

<file path=docProps/thumbnail.jpeg>
</file>